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65" r:id="rId2"/>
    <p:sldId id="261" r:id="rId3"/>
    <p:sldId id="269" r:id="rId4"/>
    <p:sldId id="266" r:id="rId5"/>
    <p:sldId id="257" r:id="rId6"/>
    <p:sldId id="258" r:id="rId7"/>
    <p:sldId id="267" r:id="rId8"/>
    <p:sldId id="268" r:id="rId9"/>
    <p:sldId id="273" r:id="rId10"/>
    <p:sldId id="274" r:id="rId11"/>
    <p:sldId id="275" r:id="rId12"/>
    <p:sldId id="276" r:id="rId13"/>
    <p:sldId id="277" r:id="rId14"/>
    <p:sldId id="278" r:id="rId15"/>
    <p:sldId id="271" r:id="rId16"/>
    <p:sldId id="272" r:id="rId17"/>
    <p:sldId id="270" r:id="rId1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67" d="100"/>
          <a:sy n="67" d="100"/>
        </p:scale>
        <p:origin x="-1008" y="-9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presProps" Target="presProps.xml"/><Relationship Id="rId21" Type="http://schemas.openxmlformats.org/officeDocument/2006/relationships/viewProps" Target="viewProps.xml"/><Relationship Id="rId22" Type="http://schemas.openxmlformats.org/officeDocument/2006/relationships/theme" Target="theme/theme1.xml"/><Relationship Id="rId23"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printerSettings" Target="printerSettings/printerSettings1.bin"/><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7D4906DA-1AE9-DF46-9A41-13A65A02FE2F}" type="datetimeFigureOut">
              <a:rPr lang="en-US" smtClean="0"/>
              <a:t>10/11/16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C2028BB-9722-BF40-A145-956FEE79DE9B}" type="slidenum">
              <a:rPr lang="en-US" smtClean="0"/>
              <a:t>‹#›</a:t>
            </a:fld>
            <a:endParaRPr lang="en-US"/>
          </a:p>
        </p:txBody>
      </p:sp>
    </p:spTree>
    <p:extLst>
      <p:ext uri="{BB962C8B-B14F-4D97-AF65-F5344CB8AC3E}">
        <p14:creationId xmlns:p14="http://schemas.microsoft.com/office/powerpoint/2010/main" val="31945093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D4906DA-1AE9-DF46-9A41-13A65A02FE2F}" type="datetimeFigureOut">
              <a:rPr lang="en-US" smtClean="0"/>
              <a:t>10/11/16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C2028BB-9722-BF40-A145-956FEE79DE9B}" type="slidenum">
              <a:rPr lang="en-US" smtClean="0"/>
              <a:t>‹#›</a:t>
            </a:fld>
            <a:endParaRPr lang="en-US"/>
          </a:p>
        </p:txBody>
      </p:sp>
    </p:spTree>
    <p:extLst>
      <p:ext uri="{BB962C8B-B14F-4D97-AF65-F5344CB8AC3E}">
        <p14:creationId xmlns:p14="http://schemas.microsoft.com/office/powerpoint/2010/main" val="37522175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D4906DA-1AE9-DF46-9A41-13A65A02FE2F}" type="datetimeFigureOut">
              <a:rPr lang="en-US" smtClean="0"/>
              <a:t>10/11/16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C2028BB-9722-BF40-A145-956FEE79DE9B}" type="slidenum">
              <a:rPr lang="en-US" smtClean="0"/>
              <a:t>‹#›</a:t>
            </a:fld>
            <a:endParaRPr lang="en-US"/>
          </a:p>
        </p:txBody>
      </p:sp>
    </p:spTree>
    <p:extLst>
      <p:ext uri="{BB962C8B-B14F-4D97-AF65-F5344CB8AC3E}">
        <p14:creationId xmlns:p14="http://schemas.microsoft.com/office/powerpoint/2010/main" val="5928795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D4906DA-1AE9-DF46-9A41-13A65A02FE2F}" type="datetimeFigureOut">
              <a:rPr lang="en-US" smtClean="0"/>
              <a:t>10/11/16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C2028BB-9722-BF40-A145-956FEE79DE9B}" type="slidenum">
              <a:rPr lang="en-US" smtClean="0"/>
              <a:t>‹#›</a:t>
            </a:fld>
            <a:endParaRPr lang="en-US"/>
          </a:p>
        </p:txBody>
      </p:sp>
    </p:spTree>
    <p:extLst>
      <p:ext uri="{BB962C8B-B14F-4D97-AF65-F5344CB8AC3E}">
        <p14:creationId xmlns:p14="http://schemas.microsoft.com/office/powerpoint/2010/main" val="20845175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D4906DA-1AE9-DF46-9A41-13A65A02FE2F}" type="datetimeFigureOut">
              <a:rPr lang="en-US" smtClean="0"/>
              <a:t>10/11/16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C2028BB-9722-BF40-A145-956FEE79DE9B}" type="slidenum">
              <a:rPr lang="en-US" smtClean="0"/>
              <a:t>‹#›</a:t>
            </a:fld>
            <a:endParaRPr lang="en-US"/>
          </a:p>
        </p:txBody>
      </p:sp>
    </p:spTree>
    <p:extLst>
      <p:ext uri="{BB962C8B-B14F-4D97-AF65-F5344CB8AC3E}">
        <p14:creationId xmlns:p14="http://schemas.microsoft.com/office/powerpoint/2010/main" val="17624166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D4906DA-1AE9-DF46-9A41-13A65A02FE2F}" type="datetimeFigureOut">
              <a:rPr lang="en-US" smtClean="0"/>
              <a:t>10/11/16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C2028BB-9722-BF40-A145-956FEE79DE9B}" type="slidenum">
              <a:rPr lang="en-US" smtClean="0"/>
              <a:t>‹#›</a:t>
            </a:fld>
            <a:endParaRPr lang="en-US"/>
          </a:p>
        </p:txBody>
      </p:sp>
    </p:spTree>
    <p:extLst>
      <p:ext uri="{BB962C8B-B14F-4D97-AF65-F5344CB8AC3E}">
        <p14:creationId xmlns:p14="http://schemas.microsoft.com/office/powerpoint/2010/main" val="39739746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7D4906DA-1AE9-DF46-9A41-13A65A02FE2F}" type="datetimeFigureOut">
              <a:rPr lang="en-US" smtClean="0"/>
              <a:t>10/11/16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C2028BB-9722-BF40-A145-956FEE79DE9B}" type="slidenum">
              <a:rPr lang="en-US" smtClean="0"/>
              <a:t>‹#›</a:t>
            </a:fld>
            <a:endParaRPr lang="en-US"/>
          </a:p>
        </p:txBody>
      </p:sp>
    </p:spTree>
    <p:extLst>
      <p:ext uri="{BB962C8B-B14F-4D97-AF65-F5344CB8AC3E}">
        <p14:creationId xmlns:p14="http://schemas.microsoft.com/office/powerpoint/2010/main" val="36741638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D4906DA-1AE9-DF46-9A41-13A65A02FE2F}" type="datetimeFigureOut">
              <a:rPr lang="en-US" smtClean="0"/>
              <a:t>10/11/16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C2028BB-9722-BF40-A145-956FEE79DE9B}" type="slidenum">
              <a:rPr lang="en-US" smtClean="0"/>
              <a:t>‹#›</a:t>
            </a:fld>
            <a:endParaRPr lang="en-US"/>
          </a:p>
        </p:txBody>
      </p:sp>
    </p:spTree>
    <p:extLst>
      <p:ext uri="{BB962C8B-B14F-4D97-AF65-F5344CB8AC3E}">
        <p14:creationId xmlns:p14="http://schemas.microsoft.com/office/powerpoint/2010/main" val="25426876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D4906DA-1AE9-DF46-9A41-13A65A02FE2F}" type="datetimeFigureOut">
              <a:rPr lang="en-US" smtClean="0"/>
              <a:t>10/11/16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C2028BB-9722-BF40-A145-956FEE79DE9B}" type="slidenum">
              <a:rPr lang="en-US" smtClean="0"/>
              <a:t>‹#›</a:t>
            </a:fld>
            <a:endParaRPr lang="en-US"/>
          </a:p>
        </p:txBody>
      </p:sp>
    </p:spTree>
    <p:extLst>
      <p:ext uri="{BB962C8B-B14F-4D97-AF65-F5344CB8AC3E}">
        <p14:creationId xmlns:p14="http://schemas.microsoft.com/office/powerpoint/2010/main" val="10464649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D4906DA-1AE9-DF46-9A41-13A65A02FE2F}" type="datetimeFigureOut">
              <a:rPr lang="en-US" smtClean="0"/>
              <a:t>10/11/16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C2028BB-9722-BF40-A145-956FEE79DE9B}" type="slidenum">
              <a:rPr lang="en-US" smtClean="0"/>
              <a:t>‹#›</a:t>
            </a:fld>
            <a:endParaRPr lang="en-US"/>
          </a:p>
        </p:txBody>
      </p:sp>
    </p:spTree>
    <p:extLst>
      <p:ext uri="{BB962C8B-B14F-4D97-AF65-F5344CB8AC3E}">
        <p14:creationId xmlns:p14="http://schemas.microsoft.com/office/powerpoint/2010/main" val="2558513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D4906DA-1AE9-DF46-9A41-13A65A02FE2F}" type="datetimeFigureOut">
              <a:rPr lang="en-US" smtClean="0"/>
              <a:t>10/11/16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C2028BB-9722-BF40-A145-956FEE79DE9B}" type="slidenum">
              <a:rPr lang="en-US" smtClean="0"/>
              <a:t>‹#›</a:t>
            </a:fld>
            <a:endParaRPr lang="en-US"/>
          </a:p>
        </p:txBody>
      </p:sp>
    </p:spTree>
    <p:extLst>
      <p:ext uri="{BB962C8B-B14F-4D97-AF65-F5344CB8AC3E}">
        <p14:creationId xmlns:p14="http://schemas.microsoft.com/office/powerpoint/2010/main" val="327378482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D4906DA-1AE9-DF46-9A41-13A65A02FE2F}" type="datetimeFigureOut">
              <a:rPr lang="en-US" smtClean="0"/>
              <a:t>10/11/16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C2028BB-9722-BF40-A145-956FEE79DE9B}" type="slidenum">
              <a:rPr lang="en-US" smtClean="0"/>
              <a:t>‹#›</a:t>
            </a:fld>
            <a:endParaRPr lang="en-US"/>
          </a:p>
        </p:txBody>
      </p:sp>
    </p:spTree>
    <p:extLst>
      <p:ext uri="{BB962C8B-B14F-4D97-AF65-F5344CB8AC3E}">
        <p14:creationId xmlns:p14="http://schemas.microsoft.com/office/powerpoint/2010/main" val="31754607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 Id="rId3"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 Id="rId3"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indico.bnl.gov/categoryDisplay.py?categId=124" TargetMode="External"/><Relationship Id="rId3" Type="http://schemas.openxmlformats.org/officeDocument/2006/relationships/hyperlink" Target="https://indico.fnal.gov/conferenceOtherViews.py?view=standard%5C&amp;confId=10639"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emf"/></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kicp-workshops.uchicago.edu/LowResCosmology2020/overview.php" TargetMode="External"/><Relationship Id="rId3" Type="http://schemas.openxmlformats.org/officeDocument/2006/relationships/hyperlink" Target="https://indico.hep.anl.gov/indico/conferenceDisplay.py?ovw=True&amp;confId=1035"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Future Cosmic Surveys</a:t>
            </a:r>
            <a:endParaRPr lang="en-US" dirty="0"/>
          </a:p>
        </p:txBody>
      </p:sp>
      <p:sp>
        <p:nvSpPr>
          <p:cNvPr id="3" name="Content Placeholder 2"/>
          <p:cNvSpPr>
            <a:spLocks noGrp="1"/>
          </p:cNvSpPr>
          <p:nvPr>
            <p:ph idx="1"/>
          </p:nvPr>
        </p:nvSpPr>
        <p:spPr/>
        <p:txBody>
          <a:bodyPr/>
          <a:lstStyle/>
          <a:p>
            <a:r>
              <a:rPr lang="en-US" b="1" dirty="0" smtClean="0"/>
              <a:t>DOE OHEP Cosmic Visions: Dark Energy</a:t>
            </a:r>
          </a:p>
          <a:p>
            <a:r>
              <a:rPr lang="en-US" dirty="0" smtClean="0"/>
              <a:t>NAC’s “A Strategy to Optimize the U.S. Optical and Infrared System in the Era of LSST” (</a:t>
            </a:r>
            <a:r>
              <a:rPr lang="en-US" dirty="0" err="1" smtClean="0"/>
              <a:t>Elmegreen</a:t>
            </a:r>
            <a:r>
              <a:rPr lang="en-US" dirty="0" smtClean="0"/>
              <a:t> report)</a:t>
            </a:r>
          </a:p>
          <a:p>
            <a:r>
              <a:rPr lang="en-US" dirty="0" smtClean="0"/>
              <a:t>Report on </a:t>
            </a:r>
            <a:r>
              <a:rPr lang="en-US" dirty="0" err="1" smtClean="0"/>
              <a:t>Kavli</a:t>
            </a:r>
            <a:r>
              <a:rPr lang="en-US" dirty="0" smtClean="0"/>
              <a:t> Futures Symposium (NOAO,LSST): “Maximizing Science in the Era of LSST: A community Based Study of Needed U.S. OIR Capabilities”</a:t>
            </a:r>
            <a:endParaRPr lang="en-US" dirty="0"/>
          </a:p>
        </p:txBody>
      </p:sp>
    </p:spTree>
    <p:extLst>
      <p:ext uri="{BB962C8B-B14F-4D97-AF65-F5344CB8AC3E}">
        <p14:creationId xmlns:p14="http://schemas.microsoft.com/office/powerpoint/2010/main" val="3101902009"/>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SSSI</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2335975429"/>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Low-Res Spectroscopy</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783633069"/>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21 cm</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3220733161"/>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BOA</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3759580527"/>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Overlap Day with CMB-S4</a:t>
            </a:r>
            <a:endParaRPr lang="en-US" dirty="0"/>
          </a:p>
        </p:txBody>
      </p:sp>
      <p:pic>
        <p:nvPicPr>
          <p:cNvPr id="4" name="Picture 3" descr="Screen Shot 2016-10-11 at 6.59.27 AM.png"/>
          <p:cNvPicPr>
            <a:picLocks noChangeAspect="1"/>
          </p:cNvPicPr>
          <p:nvPr/>
        </p:nvPicPr>
        <p:blipFill rotWithShape="1">
          <a:blip r:embed="rId2">
            <a:extLst>
              <a:ext uri="{28A0092B-C50C-407E-A947-70E740481C1C}">
                <a14:useLocalDpi xmlns:a14="http://schemas.microsoft.com/office/drawing/2010/main" val="0"/>
              </a:ext>
            </a:extLst>
          </a:blip>
          <a:srcRect l="23426" t="10899" r="23918" b="13137"/>
          <a:stretch/>
        </p:blipFill>
        <p:spPr>
          <a:xfrm>
            <a:off x="1781883" y="1417637"/>
            <a:ext cx="5611037" cy="5059205"/>
          </a:xfrm>
          <a:prstGeom prst="rect">
            <a:avLst/>
          </a:prstGeom>
        </p:spPr>
      </p:pic>
    </p:spTree>
    <p:extLst>
      <p:ext uri="{BB962C8B-B14F-4D97-AF65-F5344CB8AC3E}">
        <p14:creationId xmlns:p14="http://schemas.microsoft.com/office/powerpoint/2010/main" val="342718145"/>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Overlap with CMB: kinetic </a:t>
            </a:r>
            <a:r>
              <a:rPr lang="en-US" dirty="0" err="1" smtClean="0"/>
              <a:t>Sunyaev-Zel’dovich</a:t>
            </a:r>
            <a:r>
              <a:rPr lang="en-US" dirty="0" smtClean="0"/>
              <a:t> Effect (</a:t>
            </a:r>
            <a:r>
              <a:rPr lang="en-US" dirty="0" err="1" smtClean="0"/>
              <a:t>kSZ</a:t>
            </a:r>
            <a:r>
              <a:rPr lang="en-US" dirty="0" smtClean="0"/>
              <a:t>)</a:t>
            </a:r>
            <a:endParaRPr lang="en-US" dirty="0"/>
          </a:p>
        </p:txBody>
      </p:sp>
      <p:pic>
        <p:nvPicPr>
          <p:cNvPr id="4" name="Picture 3"/>
          <p:cNvPicPr>
            <a:picLocks noChangeAspect="1"/>
          </p:cNvPicPr>
          <p:nvPr/>
        </p:nvPicPr>
        <p:blipFill>
          <a:blip r:embed="rId2"/>
          <a:stretch>
            <a:fillRect/>
          </a:stretch>
        </p:blipFill>
        <p:spPr>
          <a:xfrm>
            <a:off x="457200" y="1417638"/>
            <a:ext cx="1740945" cy="2411846"/>
          </a:xfrm>
          <a:prstGeom prst="rect">
            <a:avLst/>
          </a:prstGeom>
        </p:spPr>
      </p:pic>
      <p:pic>
        <p:nvPicPr>
          <p:cNvPr id="5" name="Picture 4"/>
          <p:cNvPicPr>
            <a:picLocks noChangeAspect="1"/>
          </p:cNvPicPr>
          <p:nvPr/>
        </p:nvPicPr>
        <p:blipFill>
          <a:blip r:embed="rId3"/>
          <a:stretch>
            <a:fillRect/>
          </a:stretch>
        </p:blipFill>
        <p:spPr>
          <a:xfrm>
            <a:off x="2632605" y="1839746"/>
            <a:ext cx="5866883" cy="3979475"/>
          </a:xfrm>
          <a:prstGeom prst="rect">
            <a:avLst/>
          </a:prstGeom>
        </p:spPr>
      </p:pic>
    </p:spTree>
    <p:extLst>
      <p:ext uri="{BB962C8B-B14F-4D97-AF65-F5344CB8AC3E}">
        <p14:creationId xmlns:p14="http://schemas.microsoft.com/office/powerpoint/2010/main" val="741459964"/>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Overlap with CMB: Lensing </a:t>
            </a:r>
            <a:endParaRPr lang="en-US" dirty="0"/>
          </a:p>
        </p:txBody>
      </p:sp>
      <p:pic>
        <p:nvPicPr>
          <p:cNvPr id="3" name="Picture 2"/>
          <p:cNvPicPr>
            <a:picLocks noChangeAspect="1"/>
          </p:cNvPicPr>
          <p:nvPr/>
        </p:nvPicPr>
        <p:blipFill>
          <a:blip r:embed="rId2"/>
          <a:stretch>
            <a:fillRect/>
          </a:stretch>
        </p:blipFill>
        <p:spPr>
          <a:xfrm>
            <a:off x="2075109" y="1284933"/>
            <a:ext cx="4943231" cy="1836279"/>
          </a:xfrm>
          <a:prstGeom prst="rect">
            <a:avLst/>
          </a:prstGeom>
        </p:spPr>
      </p:pic>
      <p:pic>
        <p:nvPicPr>
          <p:cNvPr id="6" name="Picture 5"/>
          <p:cNvPicPr>
            <a:picLocks noChangeAspect="1"/>
          </p:cNvPicPr>
          <p:nvPr/>
        </p:nvPicPr>
        <p:blipFill>
          <a:blip r:embed="rId3"/>
          <a:stretch>
            <a:fillRect/>
          </a:stretch>
        </p:blipFill>
        <p:spPr>
          <a:xfrm>
            <a:off x="909894" y="3253917"/>
            <a:ext cx="7753089" cy="3509293"/>
          </a:xfrm>
          <a:prstGeom prst="rect">
            <a:avLst/>
          </a:prstGeom>
        </p:spPr>
      </p:pic>
    </p:spTree>
    <p:extLst>
      <p:ext uri="{BB962C8B-B14F-4D97-AF65-F5344CB8AC3E}">
        <p14:creationId xmlns:p14="http://schemas.microsoft.com/office/powerpoint/2010/main" val="1161689645"/>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Next Steps</a:t>
            </a:r>
            <a:endParaRPr lang="en-US" dirty="0"/>
          </a:p>
        </p:txBody>
      </p:sp>
      <p:sp>
        <p:nvSpPr>
          <p:cNvPr id="3" name="Content Placeholder 2"/>
          <p:cNvSpPr>
            <a:spLocks noGrp="1"/>
          </p:cNvSpPr>
          <p:nvPr>
            <p:ph idx="1"/>
          </p:nvPr>
        </p:nvSpPr>
        <p:spPr/>
        <p:txBody>
          <a:bodyPr>
            <a:normAutofit fontScale="85000" lnSpcReduction="10000"/>
          </a:bodyPr>
          <a:lstStyle/>
          <a:p>
            <a:r>
              <a:rPr lang="en-US" dirty="0" smtClean="0"/>
              <a:t>Proceed together generating projections over the next 6 months-one year, with </a:t>
            </a:r>
            <a:r>
              <a:rPr lang="en-US" dirty="0" err="1" smtClean="0"/>
              <a:t>telecons</a:t>
            </a:r>
            <a:r>
              <a:rPr lang="en-US" dirty="0" smtClean="0"/>
              <a:t> once every 2 months</a:t>
            </a:r>
          </a:p>
          <a:p>
            <a:r>
              <a:rPr lang="en-US" dirty="0" err="1" smtClean="0"/>
              <a:t>Git</a:t>
            </a:r>
            <a:r>
              <a:rPr lang="en-US" dirty="0" smtClean="0"/>
              <a:t> Organization: allows for code sharing, prediction comparisons, writing, issues, …</a:t>
            </a:r>
          </a:p>
          <a:p>
            <a:r>
              <a:rPr lang="en-US" dirty="0" smtClean="0"/>
              <a:t>Another workshop in one year with the goal of starting writing by then</a:t>
            </a:r>
          </a:p>
          <a:p>
            <a:r>
              <a:rPr lang="en-US" dirty="0" smtClean="0"/>
              <a:t>One “Book” with chapters for each project? Separate books? </a:t>
            </a:r>
          </a:p>
          <a:p>
            <a:r>
              <a:rPr lang="en-US" dirty="0" smtClean="0"/>
              <a:t>One idea: Put DESI-like instrument on large telescope (SSSI) in ~2025 and then upgrade in ~2030 to get BOA</a:t>
            </a:r>
            <a:endParaRPr lang="en-US" dirty="0"/>
          </a:p>
        </p:txBody>
      </p:sp>
    </p:spTree>
    <p:extLst>
      <p:ext uri="{BB962C8B-B14F-4D97-AF65-F5344CB8AC3E}">
        <p14:creationId xmlns:p14="http://schemas.microsoft.com/office/powerpoint/2010/main" val="191777147"/>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Cosmic </a:t>
            </a:r>
            <a:r>
              <a:rPr lang="en-US" dirty="0" smtClean="0"/>
              <a:t>Visions: Dark Energy</a:t>
            </a:r>
            <a:endParaRPr lang="en-US" dirty="0"/>
          </a:p>
        </p:txBody>
      </p:sp>
      <p:sp>
        <p:nvSpPr>
          <p:cNvPr id="3" name="Content Placeholder 2"/>
          <p:cNvSpPr>
            <a:spLocks noGrp="1"/>
          </p:cNvSpPr>
          <p:nvPr>
            <p:ph idx="1"/>
          </p:nvPr>
        </p:nvSpPr>
        <p:spPr>
          <a:xfrm>
            <a:off x="457200" y="1286789"/>
            <a:ext cx="8229600" cy="5447963"/>
          </a:xfrm>
        </p:spPr>
        <p:txBody>
          <a:bodyPr>
            <a:normAutofit fontScale="70000" lnSpcReduction="20000"/>
          </a:bodyPr>
          <a:lstStyle/>
          <a:p>
            <a:r>
              <a:rPr lang="en-US" sz="4500" dirty="0"/>
              <a:t>The Cosmic Visions Dark Energy group was </a:t>
            </a:r>
            <a:r>
              <a:rPr lang="en-US" sz="4500" dirty="0" smtClean="0"/>
              <a:t>formed by the DOE’s  Office of High Energy Physics in </a:t>
            </a:r>
            <a:r>
              <a:rPr lang="en-US" sz="4500" dirty="0"/>
              <a:t>August </a:t>
            </a:r>
            <a:r>
              <a:rPr lang="en-US" sz="4500" dirty="0" smtClean="0"/>
              <a:t>2015: Scott Dodelson (Chair), </a:t>
            </a:r>
            <a:r>
              <a:rPr lang="en-US" sz="4500" dirty="0" err="1" smtClean="0"/>
              <a:t>Katrin</a:t>
            </a:r>
            <a:r>
              <a:rPr lang="en-US" sz="4500" dirty="0" smtClean="0"/>
              <a:t> </a:t>
            </a:r>
            <a:r>
              <a:rPr lang="en-US" sz="4500" dirty="0" err="1" smtClean="0"/>
              <a:t>Heitmann</a:t>
            </a:r>
            <a:r>
              <a:rPr lang="en-US" sz="4500" dirty="0" smtClean="0"/>
              <a:t>, Chris Hirata, Klaus </a:t>
            </a:r>
            <a:r>
              <a:rPr lang="en-US" sz="4500" dirty="0" err="1" smtClean="0"/>
              <a:t>Honscheid</a:t>
            </a:r>
            <a:r>
              <a:rPr lang="en-US" sz="4500" dirty="0" smtClean="0"/>
              <a:t>, Aaron </a:t>
            </a:r>
            <a:r>
              <a:rPr lang="en-US" sz="4500" dirty="0" err="1" smtClean="0"/>
              <a:t>Roodman</a:t>
            </a:r>
            <a:r>
              <a:rPr lang="en-US" sz="4500" dirty="0" smtClean="0"/>
              <a:t>, </a:t>
            </a:r>
            <a:r>
              <a:rPr lang="en-US" sz="4500" dirty="0" err="1" smtClean="0"/>
              <a:t>Uros</a:t>
            </a:r>
            <a:r>
              <a:rPr lang="en-US" sz="4500" dirty="0" smtClean="0"/>
              <a:t> </a:t>
            </a:r>
            <a:r>
              <a:rPr lang="en-US" sz="4500" dirty="0" err="1" smtClean="0"/>
              <a:t>Seljak</a:t>
            </a:r>
            <a:r>
              <a:rPr lang="en-US" sz="4500" dirty="0" smtClean="0"/>
              <a:t>, </a:t>
            </a:r>
            <a:r>
              <a:rPr lang="en-US" sz="4500" dirty="0" err="1" smtClean="0"/>
              <a:t>Anze</a:t>
            </a:r>
            <a:r>
              <a:rPr lang="en-US" sz="4500" dirty="0" smtClean="0"/>
              <a:t> </a:t>
            </a:r>
            <a:r>
              <a:rPr lang="en-US" sz="4500" dirty="0" err="1" smtClean="0"/>
              <a:t>Slosar</a:t>
            </a:r>
            <a:r>
              <a:rPr lang="en-US" sz="4500" dirty="0" smtClean="0"/>
              <a:t>, Mark Trodden</a:t>
            </a:r>
            <a:r>
              <a:rPr lang="en-US" sz="4500" dirty="0" smtClean="0"/>
              <a:t>.</a:t>
            </a:r>
          </a:p>
          <a:p>
            <a:r>
              <a:rPr lang="en-US" sz="4500" dirty="0" smtClean="0"/>
              <a:t>Two other CV groups (CMB and Dark Matter). </a:t>
            </a:r>
          </a:p>
          <a:p>
            <a:r>
              <a:rPr lang="en-US" sz="4500" dirty="0" smtClean="0"/>
              <a:t>CMB is in a different phase: they have released a first version of their Science Book (1610.02743). CVDE is about 1-2 years away from that.</a:t>
            </a:r>
            <a:endParaRPr lang="en-US" sz="4500" dirty="0" smtClean="0"/>
          </a:p>
          <a:p>
            <a:pPr marL="0" indent="0">
              <a:buNone/>
            </a:pPr>
            <a:r>
              <a:rPr lang="en-US" sz="4500" dirty="0" smtClean="0"/>
              <a:t> </a:t>
            </a:r>
          </a:p>
          <a:p>
            <a:pPr marL="0" indent="0">
              <a:buNone/>
            </a:pPr>
            <a:endParaRPr lang="en-US" dirty="0"/>
          </a:p>
        </p:txBody>
      </p:sp>
    </p:spTree>
    <p:extLst>
      <p:ext uri="{BB962C8B-B14F-4D97-AF65-F5344CB8AC3E}">
        <p14:creationId xmlns:p14="http://schemas.microsoft.com/office/powerpoint/2010/main" val="3194819312"/>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Context</a:t>
            </a:r>
            <a:endParaRPr lang="en-US" dirty="0"/>
          </a:p>
        </p:txBody>
      </p:sp>
      <p:pic>
        <p:nvPicPr>
          <p:cNvPr id="5" name="Picture 4"/>
          <p:cNvPicPr>
            <a:picLocks noChangeAspect="1"/>
          </p:cNvPicPr>
          <p:nvPr/>
        </p:nvPicPr>
        <p:blipFill>
          <a:blip r:embed="rId2"/>
          <a:stretch>
            <a:fillRect/>
          </a:stretch>
        </p:blipFill>
        <p:spPr>
          <a:xfrm>
            <a:off x="1048848" y="1209101"/>
            <a:ext cx="7637952" cy="5314888"/>
          </a:xfrm>
          <a:prstGeom prst="rect">
            <a:avLst/>
          </a:prstGeom>
        </p:spPr>
      </p:pic>
    </p:spTree>
    <p:extLst>
      <p:ext uri="{BB962C8B-B14F-4D97-AF65-F5344CB8AC3E}">
        <p14:creationId xmlns:p14="http://schemas.microsoft.com/office/powerpoint/2010/main" val="1667105341"/>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Process</a:t>
            </a:r>
            <a:endParaRPr lang="en-US" dirty="0"/>
          </a:p>
        </p:txBody>
      </p:sp>
      <p:sp>
        <p:nvSpPr>
          <p:cNvPr id="3" name="Content Placeholder 2"/>
          <p:cNvSpPr>
            <a:spLocks noGrp="1"/>
          </p:cNvSpPr>
          <p:nvPr>
            <p:ph idx="1"/>
          </p:nvPr>
        </p:nvSpPr>
        <p:spPr>
          <a:xfrm>
            <a:off x="151650" y="1270176"/>
            <a:ext cx="8992350" cy="5346111"/>
          </a:xfrm>
        </p:spPr>
        <p:txBody>
          <a:bodyPr>
            <a:normAutofit fontScale="55000" lnSpcReduction="20000"/>
          </a:bodyPr>
          <a:lstStyle/>
          <a:p>
            <a:pPr marL="0" indent="0">
              <a:buNone/>
            </a:pPr>
            <a:r>
              <a:rPr lang="en-US" sz="3800" dirty="0"/>
              <a:t>Between </a:t>
            </a:r>
            <a:r>
              <a:rPr lang="en-US" sz="3800" dirty="0" smtClean="0"/>
              <a:t>formation and </a:t>
            </a:r>
            <a:r>
              <a:rPr lang="en-US" sz="3800" dirty="0"/>
              <a:t>the end of January 2016, the group of eight members held weekly </a:t>
            </a:r>
            <a:r>
              <a:rPr lang="en-US" sz="3800" dirty="0" err="1"/>
              <a:t>telecons</a:t>
            </a:r>
            <a:r>
              <a:rPr lang="en-US" sz="3800" dirty="0"/>
              <a:t>. Representatives of the group met with leaders of DESI at their November collaboration meeting and with leaders of the LSST Dark Energy Science Collaboration at their October collaboration meeting. There were three workshops held to gather input for the three white papers:</a:t>
            </a:r>
          </a:p>
          <a:p>
            <a:r>
              <a:rPr lang="en-US" sz="3800" dirty="0"/>
              <a:t>Brookhaven, October 1, 2015. Agenda and slides available at </a:t>
            </a:r>
            <a:r>
              <a:rPr lang="en-US" sz="3800" dirty="0">
                <a:hlinkClick r:id="rId2"/>
              </a:rPr>
              <a:t>https://indico.bnl.gov/categoryDisplay.py?categId=124</a:t>
            </a:r>
            <a:endParaRPr lang="en-US" sz="3800" dirty="0"/>
          </a:p>
          <a:p>
            <a:r>
              <a:rPr lang="en-US" sz="3800" dirty="0" err="1"/>
              <a:t>Fermilab</a:t>
            </a:r>
            <a:r>
              <a:rPr lang="en-US" sz="3800" dirty="0"/>
              <a:t>, November 10, 2015. Agenda and slides available at </a:t>
            </a:r>
            <a:br>
              <a:rPr lang="en-US" sz="3800" dirty="0"/>
            </a:br>
            <a:r>
              <a:rPr lang="en-US" sz="3800" dirty="0">
                <a:hlinkClick r:id="rId3"/>
              </a:rPr>
              <a:t>https://indico.fnal.gov/conferenceOtherViews.py?view=standard\&amp;confId=10639</a:t>
            </a:r>
            <a:endParaRPr lang="en-US" sz="3800" dirty="0"/>
          </a:p>
          <a:p>
            <a:r>
              <a:rPr lang="en-US" sz="3800" dirty="0"/>
              <a:t>SLAC, November 13, 2015. Agenda and slides </a:t>
            </a:r>
            <a:r>
              <a:rPr lang="en-US" sz="3800" dirty="0" err="1"/>
              <a:t>avaiable</a:t>
            </a:r>
            <a:r>
              <a:rPr lang="en-US" sz="3800" dirty="0"/>
              <a:t> at</a:t>
            </a:r>
            <a:br>
              <a:rPr lang="en-US" sz="3800" dirty="0"/>
            </a:br>
            <a:r>
              <a:rPr lang="en-US" sz="3800" dirty="0">
                <a:hlinkClick r:id="rId3"/>
              </a:rPr>
              <a:t> https://indico.fnal.gov/conferenceDisplay.py?confId=10842</a:t>
            </a:r>
            <a:endParaRPr lang="en-US" sz="3800" dirty="0"/>
          </a:p>
          <a:p>
            <a:pPr marL="0" indent="0">
              <a:buNone/>
            </a:pPr>
            <a:r>
              <a:rPr lang="en-US" sz="3800" dirty="0"/>
              <a:t>The group of eight met for a one day face to face meeting on January 14, 2016 at </a:t>
            </a:r>
            <a:r>
              <a:rPr lang="en-US" sz="3800" dirty="0" err="1"/>
              <a:t>Fermilab</a:t>
            </a:r>
            <a:r>
              <a:rPr lang="en-US" sz="3800" dirty="0"/>
              <a:t>.</a:t>
            </a:r>
          </a:p>
          <a:p>
            <a:pPr marL="0" indent="0">
              <a:buNone/>
            </a:pPr>
            <a:endParaRPr lang="en-US" sz="3800" dirty="0"/>
          </a:p>
          <a:p>
            <a:pPr marL="0" indent="0">
              <a:buNone/>
            </a:pPr>
            <a:r>
              <a:rPr lang="en-US" sz="3800" dirty="0"/>
              <a:t>Two papers were submitted to the </a:t>
            </a:r>
            <a:r>
              <a:rPr lang="en-US" sz="3800" dirty="0" err="1"/>
              <a:t>arXiv</a:t>
            </a:r>
            <a:r>
              <a:rPr lang="en-US" sz="3800" dirty="0"/>
              <a:t>: </a:t>
            </a:r>
          </a:p>
          <a:p>
            <a:pPr marL="0" indent="0">
              <a:buNone/>
            </a:pPr>
            <a:r>
              <a:rPr lang="en-US" sz="3800" dirty="0"/>
              <a:t>1604.07626</a:t>
            </a:r>
          </a:p>
          <a:p>
            <a:pPr marL="0" indent="0">
              <a:buNone/>
            </a:pPr>
            <a:r>
              <a:rPr lang="en-US" sz="3800" dirty="0"/>
              <a:t>1604.07821</a:t>
            </a:r>
          </a:p>
          <a:p>
            <a:pPr marL="0" indent="0">
              <a:buNone/>
            </a:pPr>
            <a:endParaRPr lang="en-US" dirty="0"/>
          </a:p>
        </p:txBody>
      </p:sp>
    </p:spTree>
    <p:extLst>
      <p:ext uri="{BB962C8B-B14F-4D97-AF65-F5344CB8AC3E}">
        <p14:creationId xmlns:p14="http://schemas.microsoft.com/office/powerpoint/2010/main" val="3278022945"/>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Findings</a:t>
            </a:r>
            <a:endParaRPr lang="en-US" dirty="0"/>
          </a:p>
        </p:txBody>
      </p:sp>
      <p:pic>
        <p:nvPicPr>
          <p:cNvPr id="4" name="Picture 3" descr="improvement.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32490" y="1417638"/>
            <a:ext cx="5706498" cy="4279874"/>
          </a:xfrm>
          <a:prstGeom prst="rect">
            <a:avLst/>
          </a:prstGeom>
        </p:spPr>
      </p:pic>
      <p:sp>
        <p:nvSpPr>
          <p:cNvPr id="5" name="TextBox 4"/>
          <p:cNvSpPr txBox="1"/>
          <p:nvPr/>
        </p:nvSpPr>
        <p:spPr>
          <a:xfrm>
            <a:off x="2187470" y="5697512"/>
            <a:ext cx="5151518" cy="830997"/>
          </a:xfrm>
          <a:prstGeom prst="rect">
            <a:avLst/>
          </a:prstGeom>
          <a:noFill/>
          <a:ln>
            <a:solidFill>
              <a:schemeClr val="tx1"/>
            </a:solidFill>
          </a:ln>
        </p:spPr>
        <p:txBody>
          <a:bodyPr wrap="square" rtlCol="0">
            <a:spAutoFit/>
          </a:bodyPr>
          <a:lstStyle/>
          <a:p>
            <a:r>
              <a:rPr lang="en-US" sz="2400" dirty="0" smtClean="0"/>
              <a:t>[1] Even after DESI and LSST, there will be  a lot of information left in the sky</a:t>
            </a:r>
            <a:endParaRPr lang="en-US" sz="2400" dirty="0"/>
          </a:p>
        </p:txBody>
      </p:sp>
    </p:spTree>
    <p:extLst>
      <p:ext uri="{BB962C8B-B14F-4D97-AF65-F5344CB8AC3E}">
        <p14:creationId xmlns:p14="http://schemas.microsoft.com/office/powerpoint/2010/main" val="2888268008"/>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Findings</a:t>
            </a:r>
            <a:endParaRPr lang="en-US" dirty="0"/>
          </a:p>
        </p:txBody>
      </p:sp>
      <p:sp>
        <p:nvSpPr>
          <p:cNvPr id="5" name="TextBox 4"/>
          <p:cNvSpPr txBox="1"/>
          <p:nvPr/>
        </p:nvSpPr>
        <p:spPr>
          <a:xfrm>
            <a:off x="1632490" y="5714704"/>
            <a:ext cx="5250183" cy="830997"/>
          </a:xfrm>
          <a:prstGeom prst="rect">
            <a:avLst/>
          </a:prstGeom>
          <a:noFill/>
          <a:ln>
            <a:solidFill>
              <a:schemeClr val="tx1"/>
            </a:solidFill>
          </a:ln>
        </p:spPr>
        <p:txBody>
          <a:bodyPr wrap="square" rtlCol="0">
            <a:spAutoFit/>
          </a:bodyPr>
          <a:lstStyle/>
          <a:p>
            <a:r>
              <a:rPr lang="en-US" sz="2400" dirty="0" smtClean="0"/>
              <a:t>[2] There are multiple ideas for future projects that can mine that information</a:t>
            </a:r>
            <a:endParaRPr lang="en-US" sz="2400" dirty="0"/>
          </a:p>
        </p:txBody>
      </p:sp>
      <p:sp>
        <p:nvSpPr>
          <p:cNvPr id="6" name="Rectangle 5"/>
          <p:cNvSpPr/>
          <p:nvPr/>
        </p:nvSpPr>
        <p:spPr>
          <a:xfrm>
            <a:off x="214833" y="2543635"/>
            <a:ext cx="4960211" cy="400110"/>
          </a:xfrm>
          <a:prstGeom prst="rect">
            <a:avLst/>
          </a:prstGeom>
        </p:spPr>
        <p:txBody>
          <a:bodyPr wrap="square">
            <a:spAutoFit/>
          </a:bodyPr>
          <a:lstStyle/>
          <a:p>
            <a:r>
              <a:rPr lang="en-US" sz="2000" dirty="0" smtClean="0"/>
              <a:t>Southern Spectroscopic Survey Initiative</a:t>
            </a:r>
            <a:endParaRPr lang="en-US" sz="2000" dirty="0"/>
          </a:p>
        </p:txBody>
      </p:sp>
      <p:pic>
        <p:nvPicPr>
          <p:cNvPr id="7" name="Picture 6"/>
          <p:cNvPicPr>
            <a:picLocks noChangeAspect="1"/>
          </p:cNvPicPr>
          <p:nvPr/>
        </p:nvPicPr>
        <p:blipFill>
          <a:blip r:embed="rId2"/>
          <a:stretch>
            <a:fillRect/>
          </a:stretch>
        </p:blipFill>
        <p:spPr>
          <a:xfrm>
            <a:off x="5926737" y="1189630"/>
            <a:ext cx="1915648" cy="1554060"/>
          </a:xfrm>
          <a:prstGeom prst="rect">
            <a:avLst/>
          </a:prstGeom>
        </p:spPr>
      </p:pic>
      <p:pic>
        <p:nvPicPr>
          <p:cNvPr id="8" name="Picture 7"/>
          <p:cNvPicPr>
            <a:picLocks noChangeAspect="1"/>
          </p:cNvPicPr>
          <p:nvPr/>
        </p:nvPicPr>
        <p:blipFill>
          <a:blip r:embed="rId3"/>
          <a:stretch>
            <a:fillRect/>
          </a:stretch>
        </p:blipFill>
        <p:spPr>
          <a:xfrm>
            <a:off x="1017898" y="1181082"/>
            <a:ext cx="2196963" cy="1235792"/>
          </a:xfrm>
          <a:prstGeom prst="rect">
            <a:avLst/>
          </a:prstGeom>
        </p:spPr>
      </p:pic>
      <p:pic>
        <p:nvPicPr>
          <p:cNvPr id="10" name="Picture 9"/>
          <p:cNvPicPr>
            <a:picLocks noChangeAspect="1"/>
          </p:cNvPicPr>
          <p:nvPr/>
        </p:nvPicPr>
        <p:blipFill rotWithShape="1">
          <a:blip r:embed="rId4"/>
          <a:srcRect t="4004" r="52404" b="49704"/>
          <a:stretch/>
        </p:blipFill>
        <p:spPr>
          <a:xfrm>
            <a:off x="801307" y="3105680"/>
            <a:ext cx="1962059" cy="1810014"/>
          </a:xfrm>
          <a:prstGeom prst="rect">
            <a:avLst/>
          </a:prstGeom>
        </p:spPr>
      </p:pic>
      <p:pic>
        <p:nvPicPr>
          <p:cNvPr id="11" name="Picture 10"/>
          <p:cNvPicPr>
            <a:picLocks noChangeAspect="1"/>
          </p:cNvPicPr>
          <p:nvPr/>
        </p:nvPicPr>
        <p:blipFill>
          <a:blip r:embed="rId5"/>
          <a:stretch>
            <a:fillRect/>
          </a:stretch>
        </p:blipFill>
        <p:spPr>
          <a:xfrm>
            <a:off x="6649075" y="3467951"/>
            <a:ext cx="1915648" cy="1157923"/>
          </a:xfrm>
          <a:prstGeom prst="rect">
            <a:avLst/>
          </a:prstGeom>
        </p:spPr>
      </p:pic>
      <p:pic>
        <p:nvPicPr>
          <p:cNvPr id="12" name="Picture 11"/>
          <p:cNvPicPr>
            <a:picLocks noChangeAspect="1"/>
          </p:cNvPicPr>
          <p:nvPr/>
        </p:nvPicPr>
        <p:blipFill>
          <a:blip r:embed="rId6"/>
          <a:stretch>
            <a:fillRect/>
          </a:stretch>
        </p:blipFill>
        <p:spPr>
          <a:xfrm>
            <a:off x="3669797" y="3991546"/>
            <a:ext cx="1685113" cy="1128810"/>
          </a:xfrm>
          <a:prstGeom prst="rect">
            <a:avLst/>
          </a:prstGeom>
        </p:spPr>
      </p:pic>
      <p:sp>
        <p:nvSpPr>
          <p:cNvPr id="13" name="Rectangle 12"/>
          <p:cNvSpPr/>
          <p:nvPr/>
        </p:nvSpPr>
        <p:spPr>
          <a:xfrm>
            <a:off x="6513439" y="2775928"/>
            <a:ext cx="1108622" cy="400110"/>
          </a:xfrm>
          <a:prstGeom prst="rect">
            <a:avLst/>
          </a:prstGeom>
        </p:spPr>
        <p:txBody>
          <a:bodyPr wrap="square">
            <a:spAutoFit/>
          </a:bodyPr>
          <a:lstStyle/>
          <a:p>
            <a:r>
              <a:rPr lang="en-US" sz="2000" dirty="0" smtClean="0"/>
              <a:t>DESI-2</a:t>
            </a:r>
            <a:endParaRPr lang="en-US" sz="2000" dirty="0"/>
          </a:p>
        </p:txBody>
      </p:sp>
      <p:sp>
        <p:nvSpPr>
          <p:cNvPr id="14" name="Rectangle 13"/>
          <p:cNvSpPr/>
          <p:nvPr/>
        </p:nvSpPr>
        <p:spPr>
          <a:xfrm>
            <a:off x="214833" y="4915693"/>
            <a:ext cx="3286578" cy="400110"/>
          </a:xfrm>
          <a:prstGeom prst="rect">
            <a:avLst/>
          </a:prstGeom>
        </p:spPr>
        <p:txBody>
          <a:bodyPr wrap="square">
            <a:spAutoFit/>
          </a:bodyPr>
          <a:lstStyle/>
          <a:p>
            <a:r>
              <a:rPr lang="en-US" sz="2000" dirty="0" smtClean="0"/>
              <a:t>Low Resolution Spectroscopy</a:t>
            </a:r>
            <a:endParaRPr lang="en-US" sz="2000" dirty="0"/>
          </a:p>
        </p:txBody>
      </p:sp>
      <p:sp>
        <p:nvSpPr>
          <p:cNvPr id="15" name="Rectangle 14"/>
          <p:cNvSpPr/>
          <p:nvPr/>
        </p:nvSpPr>
        <p:spPr>
          <a:xfrm>
            <a:off x="7109435" y="4625874"/>
            <a:ext cx="1025251" cy="400110"/>
          </a:xfrm>
          <a:prstGeom prst="rect">
            <a:avLst/>
          </a:prstGeom>
        </p:spPr>
        <p:txBody>
          <a:bodyPr wrap="square">
            <a:spAutoFit/>
          </a:bodyPr>
          <a:lstStyle/>
          <a:p>
            <a:r>
              <a:rPr lang="en-US" sz="2000" dirty="0" smtClean="0"/>
              <a:t>21 cm</a:t>
            </a:r>
            <a:endParaRPr lang="en-US" sz="2000" dirty="0"/>
          </a:p>
        </p:txBody>
      </p:sp>
      <p:sp>
        <p:nvSpPr>
          <p:cNvPr id="16" name="Rectangle 15"/>
          <p:cNvSpPr/>
          <p:nvPr/>
        </p:nvSpPr>
        <p:spPr>
          <a:xfrm>
            <a:off x="3214861" y="3496089"/>
            <a:ext cx="2711876" cy="400110"/>
          </a:xfrm>
          <a:prstGeom prst="rect">
            <a:avLst/>
          </a:prstGeom>
        </p:spPr>
        <p:txBody>
          <a:bodyPr wrap="square">
            <a:spAutoFit/>
          </a:bodyPr>
          <a:lstStyle/>
          <a:p>
            <a:r>
              <a:rPr lang="en-US" sz="2000" dirty="0" smtClean="0"/>
              <a:t>Billion Object Apparatus</a:t>
            </a:r>
            <a:endParaRPr lang="en-US" sz="2000" dirty="0"/>
          </a:p>
        </p:txBody>
      </p:sp>
    </p:spTree>
    <p:extLst>
      <p:ext uri="{BB962C8B-B14F-4D97-AF65-F5344CB8AC3E}">
        <p14:creationId xmlns:p14="http://schemas.microsoft.com/office/powerpoint/2010/main" val="4142510133"/>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Findings</a:t>
            </a:r>
            <a:endParaRPr lang="en-US" dirty="0"/>
          </a:p>
        </p:txBody>
      </p:sp>
      <p:pic>
        <p:nvPicPr>
          <p:cNvPr id="4" name="Picture 3"/>
          <p:cNvPicPr>
            <a:picLocks noChangeAspect="1"/>
          </p:cNvPicPr>
          <p:nvPr/>
        </p:nvPicPr>
        <p:blipFill rotWithShape="1">
          <a:blip r:embed="rId2"/>
          <a:srcRect t="11324" b="5835"/>
          <a:stretch/>
        </p:blipFill>
        <p:spPr>
          <a:xfrm>
            <a:off x="779456" y="1095355"/>
            <a:ext cx="8078930" cy="4857408"/>
          </a:xfrm>
          <a:prstGeom prst="rect">
            <a:avLst/>
          </a:prstGeom>
        </p:spPr>
      </p:pic>
      <p:sp>
        <p:nvSpPr>
          <p:cNvPr id="5" name="TextBox 4"/>
          <p:cNvSpPr txBox="1"/>
          <p:nvPr/>
        </p:nvSpPr>
        <p:spPr>
          <a:xfrm>
            <a:off x="1326933" y="5906050"/>
            <a:ext cx="6274505" cy="830997"/>
          </a:xfrm>
          <a:prstGeom prst="rect">
            <a:avLst/>
          </a:prstGeom>
          <a:noFill/>
          <a:ln>
            <a:solidFill>
              <a:schemeClr val="tx1"/>
            </a:solidFill>
          </a:ln>
        </p:spPr>
        <p:txBody>
          <a:bodyPr wrap="square" rtlCol="0">
            <a:spAutoFit/>
          </a:bodyPr>
          <a:lstStyle/>
          <a:p>
            <a:r>
              <a:rPr lang="en-US" sz="2400" dirty="0" smtClean="0"/>
              <a:t>[3] Instrumentation R&amp;D and new technologies will be key for most of these ideas</a:t>
            </a:r>
            <a:endParaRPr lang="en-US" sz="2400" dirty="0"/>
          </a:p>
        </p:txBody>
      </p:sp>
    </p:spTree>
    <p:extLst>
      <p:ext uri="{BB962C8B-B14F-4D97-AF65-F5344CB8AC3E}">
        <p14:creationId xmlns:p14="http://schemas.microsoft.com/office/powerpoint/2010/main" val="2182188037"/>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Recent Activity</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t>Cosmology using Low-Resolution </a:t>
            </a:r>
            <a:r>
              <a:rPr lang="en-US" dirty="0"/>
              <a:t>Spectroscopy </a:t>
            </a:r>
            <a:r>
              <a:rPr lang="en-US" dirty="0">
                <a:hlinkClick r:id="rId2"/>
              </a:rPr>
              <a:t>https://kicp-workshops.uchicago.edu/LowResCosmology2020/overview.php</a:t>
            </a:r>
            <a:r>
              <a:rPr lang="en-US" dirty="0"/>
              <a:t>  </a:t>
            </a:r>
            <a:r>
              <a:rPr lang="en-US" dirty="0" smtClean="0"/>
              <a:t>(35 participants)</a:t>
            </a:r>
          </a:p>
          <a:p>
            <a:r>
              <a:rPr lang="en-US" dirty="0"/>
              <a:t>SSSI </a:t>
            </a:r>
            <a:r>
              <a:rPr lang="en-US" dirty="0">
                <a:hlinkClick r:id="rId3"/>
              </a:rPr>
              <a:t>https://indico.hep.anl.gov/indico/conferenceDisplay.py?ovw=True&amp;confId=</a:t>
            </a:r>
            <a:r>
              <a:rPr lang="en-US" dirty="0" smtClean="0">
                <a:hlinkClick r:id="rId3"/>
              </a:rPr>
              <a:t>1035</a:t>
            </a:r>
            <a:r>
              <a:rPr lang="en-US" dirty="0" smtClean="0"/>
              <a:t> (40)</a:t>
            </a:r>
          </a:p>
          <a:p>
            <a:r>
              <a:rPr lang="en-US" dirty="0" smtClean="0"/>
              <a:t>Future Cosmic </a:t>
            </a:r>
            <a:r>
              <a:rPr lang="en-US" dirty="0"/>
              <a:t>Surveys </a:t>
            </a:r>
            <a:r>
              <a:rPr lang="en-US" dirty="0" smtClean="0"/>
              <a:t>https</a:t>
            </a:r>
            <a:r>
              <a:rPr lang="en-US" dirty="0"/>
              <a:t>://</a:t>
            </a:r>
            <a:r>
              <a:rPr lang="en-US" dirty="0" err="1"/>
              <a:t>kicp-workshops.uchicago.edu</a:t>
            </a:r>
            <a:r>
              <a:rPr lang="en-US" dirty="0"/>
              <a:t>/</a:t>
            </a:r>
            <a:r>
              <a:rPr lang="en-US" dirty="0" err="1"/>
              <a:t>FutureSurveys</a:t>
            </a:r>
            <a:r>
              <a:rPr lang="en-US" dirty="0"/>
              <a:t>/</a:t>
            </a:r>
            <a:r>
              <a:rPr lang="en-US" dirty="0" err="1"/>
              <a:t>index.php</a:t>
            </a:r>
            <a:r>
              <a:rPr lang="en-US" dirty="0"/>
              <a:t> </a:t>
            </a:r>
            <a:r>
              <a:rPr lang="en-US" dirty="0" smtClean="0"/>
              <a:t> (145)</a:t>
            </a:r>
            <a:endParaRPr lang="en-US" dirty="0"/>
          </a:p>
        </p:txBody>
      </p:sp>
    </p:spTree>
    <p:extLst>
      <p:ext uri="{BB962C8B-B14F-4D97-AF65-F5344CB8AC3E}">
        <p14:creationId xmlns:p14="http://schemas.microsoft.com/office/powerpoint/2010/main" val="3996157326"/>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DESI-2</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3370218966"/>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345</TotalTime>
  <Words>514</Words>
  <Application>Microsoft Macintosh PowerPoint</Application>
  <PresentationFormat>On-screen Show (4:3)</PresentationFormat>
  <Paragraphs>49</Paragraphs>
  <Slides>17</Slides>
  <Notes>0</Notes>
  <HiddenSlides>0</HiddenSlides>
  <MMClips>0</MMClip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Office Theme</vt:lpstr>
      <vt:lpstr>Future Cosmic Surveys</vt:lpstr>
      <vt:lpstr>Cosmic Visions: Dark Energy</vt:lpstr>
      <vt:lpstr>Context</vt:lpstr>
      <vt:lpstr>Process</vt:lpstr>
      <vt:lpstr>Findings</vt:lpstr>
      <vt:lpstr>Findings</vt:lpstr>
      <vt:lpstr>Findings</vt:lpstr>
      <vt:lpstr>Recent Activity</vt:lpstr>
      <vt:lpstr>DESI-2</vt:lpstr>
      <vt:lpstr>SSSI</vt:lpstr>
      <vt:lpstr>Low-Res Spectroscopy</vt:lpstr>
      <vt:lpstr>21 cm</vt:lpstr>
      <vt:lpstr>BOA</vt:lpstr>
      <vt:lpstr>Overlap Day with CMB-S4</vt:lpstr>
      <vt:lpstr>Overlap with CMB: kinetic Sunyaev-Zel’dovich Effect (kSZ)</vt:lpstr>
      <vt:lpstr>Overlap with CMB: Lensing </vt:lpstr>
      <vt:lpstr>Next Steps</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Scott Dodelson</dc:creator>
  <cp:lastModifiedBy>Scott Dodelson</cp:lastModifiedBy>
  <cp:revision>20</cp:revision>
  <dcterms:created xsi:type="dcterms:W3CDTF">2016-08-03T00:26:06Z</dcterms:created>
  <dcterms:modified xsi:type="dcterms:W3CDTF">2016-10-11T12:01:38Z</dcterms:modified>
</cp:coreProperties>
</file>

<file path=docProps/thumbnail.jpeg>
</file>